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75" r:id="rId3"/>
    <p:sldId id="263" r:id="rId4"/>
    <p:sldId id="266" r:id="rId5"/>
    <p:sldId id="271" r:id="rId6"/>
    <p:sldId id="273" r:id="rId7"/>
    <p:sldId id="267" r:id="rId8"/>
    <p:sldId id="269" r:id="rId9"/>
    <p:sldId id="270" r:id="rId10"/>
    <p:sldId id="272" r:id="rId11"/>
    <p:sldId id="274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594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8/2/2015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75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8/2/2015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64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8/2/2015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24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8/2/2015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8/2/2015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888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8/2/2015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8/2/2015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77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8/2/2015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531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8/2/2015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638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8/2/2015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74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8/2/2015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398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702930-658A-4D21-A509-C34BB39A0D4D}" type="datetimeFigureOut">
              <a:rPr lang="en-US" smtClean="0"/>
              <a:t>8/2/2015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33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rma.nps.gov/aqwebportal/" TargetMode="External"/><Relationship Id="rId2" Type="http://schemas.openxmlformats.org/officeDocument/2006/relationships/hyperlink" Target="http://cdec.water.ca.gov/queryQuick.html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:\DCIM\153___07\IMG_646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9536"/>
            <a:ext cx="9144000" cy="513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" name="TextBox 1024"/>
          <p:cNvSpPr txBox="1"/>
          <p:nvPr/>
        </p:nvSpPr>
        <p:spPr>
          <a:xfrm>
            <a:off x="2819400" y="6477000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Photo: 7/24/2012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13705" y="0"/>
            <a:ext cx="61166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u="sng" dirty="0" smtClean="0"/>
              <a:t>Tuolumne River @ Tioga Rd. (Hwy. 120) Bridge: </a:t>
            </a:r>
          </a:p>
          <a:p>
            <a:pPr algn="ctr"/>
            <a:r>
              <a:rPr lang="en-US" sz="2400" dirty="0" smtClean="0"/>
              <a:t>updated 7/31/2015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00" y="5627762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Photo: 7/30/2015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92704" y="5934670"/>
            <a:ext cx="3875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Solinst</a:t>
            </a:r>
            <a:r>
              <a:rPr lang="en-US" dirty="0" smtClean="0"/>
              <a:t> stilling tube install: 2002</a:t>
            </a:r>
          </a:p>
          <a:p>
            <a:r>
              <a:rPr lang="en-US" dirty="0" smtClean="0"/>
              <a:t>Staff plate install: 2006</a:t>
            </a:r>
          </a:p>
          <a:p>
            <a:r>
              <a:rPr lang="en-US" dirty="0" smtClean="0"/>
              <a:t>CR1000 &amp; CS450 P.T install: 10/10/2012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903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G:\DCIM\153___07\IMG_646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9536"/>
            <a:ext cx="9144000" cy="513892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" y="257175"/>
            <a:ext cx="3610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Section control: Gravel bar/slick rock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2076450" y="3397072"/>
            <a:ext cx="3152775" cy="652793"/>
          </a:xfrm>
          <a:custGeom>
            <a:avLst/>
            <a:gdLst>
              <a:gd name="connsiteX0" fmla="*/ 0 w 3152775"/>
              <a:gd name="connsiteY0" fmla="*/ 517703 h 652793"/>
              <a:gd name="connsiteX1" fmla="*/ 933450 w 3152775"/>
              <a:gd name="connsiteY1" fmla="*/ 527228 h 652793"/>
              <a:gd name="connsiteX2" fmla="*/ 981075 w 3152775"/>
              <a:gd name="connsiteY2" fmla="*/ 536753 h 652793"/>
              <a:gd name="connsiteX3" fmla="*/ 1038225 w 3152775"/>
              <a:gd name="connsiteY3" fmla="*/ 555803 h 652793"/>
              <a:gd name="connsiteX4" fmla="*/ 1066800 w 3152775"/>
              <a:gd name="connsiteY4" fmla="*/ 584378 h 652793"/>
              <a:gd name="connsiteX5" fmla="*/ 1104900 w 3152775"/>
              <a:gd name="connsiteY5" fmla="*/ 593903 h 652793"/>
              <a:gd name="connsiteX6" fmla="*/ 1257300 w 3152775"/>
              <a:gd name="connsiteY6" fmla="*/ 622478 h 652793"/>
              <a:gd name="connsiteX7" fmla="*/ 1504950 w 3152775"/>
              <a:gd name="connsiteY7" fmla="*/ 632003 h 652793"/>
              <a:gd name="connsiteX8" fmla="*/ 1809750 w 3152775"/>
              <a:gd name="connsiteY8" fmla="*/ 632003 h 652793"/>
              <a:gd name="connsiteX9" fmla="*/ 1876425 w 3152775"/>
              <a:gd name="connsiteY9" fmla="*/ 622478 h 652793"/>
              <a:gd name="connsiteX10" fmla="*/ 2200275 w 3152775"/>
              <a:gd name="connsiteY10" fmla="*/ 612953 h 652793"/>
              <a:gd name="connsiteX11" fmla="*/ 2266950 w 3152775"/>
              <a:gd name="connsiteY11" fmla="*/ 593903 h 652793"/>
              <a:gd name="connsiteX12" fmla="*/ 2295525 w 3152775"/>
              <a:gd name="connsiteY12" fmla="*/ 565328 h 652793"/>
              <a:gd name="connsiteX13" fmla="*/ 2324100 w 3152775"/>
              <a:gd name="connsiteY13" fmla="*/ 555803 h 652793"/>
              <a:gd name="connsiteX14" fmla="*/ 2352675 w 3152775"/>
              <a:gd name="connsiteY14" fmla="*/ 536753 h 652793"/>
              <a:gd name="connsiteX15" fmla="*/ 2390775 w 3152775"/>
              <a:gd name="connsiteY15" fmla="*/ 479603 h 652793"/>
              <a:gd name="connsiteX16" fmla="*/ 2447925 w 3152775"/>
              <a:gd name="connsiteY16" fmla="*/ 451028 h 652793"/>
              <a:gd name="connsiteX17" fmla="*/ 2505075 w 3152775"/>
              <a:gd name="connsiteY17" fmla="*/ 412928 h 652793"/>
              <a:gd name="connsiteX18" fmla="*/ 2524125 w 3152775"/>
              <a:gd name="connsiteY18" fmla="*/ 384353 h 652793"/>
              <a:gd name="connsiteX19" fmla="*/ 2581275 w 3152775"/>
              <a:gd name="connsiteY19" fmla="*/ 336728 h 652793"/>
              <a:gd name="connsiteX20" fmla="*/ 2619375 w 3152775"/>
              <a:gd name="connsiteY20" fmla="*/ 298628 h 652793"/>
              <a:gd name="connsiteX21" fmla="*/ 2676525 w 3152775"/>
              <a:gd name="connsiteY21" fmla="*/ 260528 h 652793"/>
              <a:gd name="connsiteX22" fmla="*/ 2705100 w 3152775"/>
              <a:gd name="connsiteY22" fmla="*/ 241478 h 652793"/>
              <a:gd name="connsiteX23" fmla="*/ 2762250 w 3152775"/>
              <a:gd name="connsiteY23" fmla="*/ 222428 h 652793"/>
              <a:gd name="connsiteX24" fmla="*/ 2790825 w 3152775"/>
              <a:gd name="connsiteY24" fmla="*/ 212903 h 652793"/>
              <a:gd name="connsiteX25" fmla="*/ 2819400 w 3152775"/>
              <a:gd name="connsiteY25" fmla="*/ 203378 h 652793"/>
              <a:gd name="connsiteX26" fmla="*/ 2857500 w 3152775"/>
              <a:gd name="connsiteY26" fmla="*/ 155753 h 652793"/>
              <a:gd name="connsiteX27" fmla="*/ 2876550 w 3152775"/>
              <a:gd name="connsiteY27" fmla="*/ 98603 h 652793"/>
              <a:gd name="connsiteX28" fmla="*/ 2905125 w 3152775"/>
              <a:gd name="connsiteY28" fmla="*/ 70028 h 652793"/>
              <a:gd name="connsiteX29" fmla="*/ 2924175 w 3152775"/>
              <a:gd name="connsiteY29" fmla="*/ 41453 h 652793"/>
              <a:gd name="connsiteX30" fmla="*/ 2981325 w 3152775"/>
              <a:gd name="connsiteY30" fmla="*/ 22403 h 652793"/>
              <a:gd name="connsiteX31" fmla="*/ 3009900 w 3152775"/>
              <a:gd name="connsiteY31" fmla="*/ 12878 h 652793"/>
              <a:gd name="connsiteX32" fmla="*/ 3152775 w 3152775"/>
              <a:gd name="connsiteY32" fmla="*/ 3353 h 6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152775" h="652793">
                <a:moveTo>
                  <a:pt x="0" y="517703"/>
                </a:moveTo>
                <a:lnTo>
                  <a:pt x="933450" y="527228"/>
                </a:lnTo>
                <a:cubicBezTo>
                  <a:pt x="949636" y="527542"/>
                  <a:pt x="965456" y="532493"/>
                  <a:pt x="981075" y="536753"/>
                </a:cubicBezTo>
                <a:cubicBezTo>
                  <a:pt x="1000448" y="542037"/>
                  <a:pt x="1038225" y="555803"/>
                  <a:pt x="1038225" y="555803"/>
                </a:cubicBezTo>
                <a:cubicBezTo>
                  <a:pt x="1047750" y="565328"/>
                  <a:pt x="1055104" y="577695"/>
                  <a:pt x="1066800" y="584378"/>
                </a:cubicBezTo>
                <a:cubicBezTo>
                  <a:pt x="1078166" y="590873"/>
                  <a:pt x="1092361" y="590141"/>
                  <a:pt x="1104900" y="593903"/>
                </a:cubicBezTo>
                <a:cubicBezTo>
                  <a:pt x="1191057" y="619750"/>
                  <a:pt x="1144077" y="616188"/>
                  <a:pt x="1257300" y="622478"/>
                </a:cubicBezTo>
                <a:cubicBezTo>
                  <a:pt x="1339784" y="627060"/>
                  <a:pt x="1422400" y="628828"/>
                  <a:pt x="1504950" y="632003"/>
                </a:cubicBezTo>
                <a:cubicBezTo>
                  <a:pt x="1619236" y="670098"/>
                  <a:pt x="1539002" y="647045"/>
                  <a:pt x="1809750" y="632003"/>
                </a:cubicBezTo>
                <a:cubicBezTo>
                  <a:pt x="1832166" y="630758"/>
                  <a:pt x="1854001" y="623572"/>
                  <a:pt x="1876425" y="622478"/>
                </a:cubicBezTo>
                <a:cubicBezTo>
                  <a:pt x="1984293" y="617216"/>
                  <a:pt x="2092325" y="616128"/>
                  <a:pt x="2200275" y="612953"/>
                </a:cubicBezTo>
                <a:cubicBezTo>
                  <a:pt x="2205356" y="611683"/>
                  <a:pt x="2258751" y="599369"/>
                  <a:pt x="2266950" y="593903"/>
                </a:cubicBezTo>
                <a:cubicBezTo>
                  <a:pt x="2278158" y="586431"/>
                  <a:pt x="2284317" y="572800"/>
                  <a:pt x="2295525" y="565328"/>
                </a:cubicBezTo>
                <a:cubicBezTo>
                  <a:pt x="2303879" y="559759"/>
                  <a:pt x="2315120" y="560293"/>
                  <a:pt x="2324100" y="555803"/>
                </a:cubicBezTo>
                <a:cubicBezTo>
                  <a:pt x="2334339" y="550683"/>
                  <a:pt x="2343150" y="543103"/>
                  <a:pt x="2352675" y="536753"/>
                </a:cubicBezTo>
                <a:cubicBezTo>
                  <a:pt x="2365375" y="517703"/>
                  <a:pt x="2369055" y="486843"/>
                  <a:pt x="2390775" y="479603"/>
                </a:cubicBezTo>
                <a:cubicBezTo>
                  <a:pt x="2419414" y="470057"/>
                  <a:pt x="2423306" y="471544"/>
                  <a:pt x="2447925" y="451028"/>
                </a:cubicBezTo>
                <a:cubicBezTo>
                  <a:pt x="2495491" y="411390"/>
                  <a:pt x="2454857" y="429667"/>
                  <a:pt x="2505075" y="412928"/>
                </a:cubicBezTo>
                <a:cubicBezTo>
                  <a:pt x="2511425" y="403403"/>
                  <a:pt x="2516796" y="393147"/>
                  <a:pt x="2524125" y="384353"/>
                </a:cubicBezTo>
                <a:cubicBezTo>
                  <a:pt x="2547044" y="356851"/>
                  <a:pt x="2553178" y="355459"/>
                  <a:pt x="2581275" y="336728"/>
                </a:cubicBezTo>
                <a:cubicBezTo>
                  <a:pt x="2597439" y="288237"/>
                  <a:pt x="2577811" y="321719"/>
                  <a:pt x="2619375" y="298628"/>
                </a:cubicBezTo>
                <a:cubicBezTo>
                  <a:pt x="2639389" y="287509"/>
                  <a:pt x="2657475" y="273228"/>
                  <a:pt x="2676525" y="260528"/>
                </a:cubicBezTo>
                <a:cubicBezTo>
                  <a:pt x="2686050" y="254178"/>
                  <a:pt x="2694240" y="245098"/>
                  <a:pt x="2705100" y="241478"/>
                </a:cubicBezTo>
                <a:lnTo>
                  <a:pt x="2762250" y="222428"/>
                </a:lnTo>
                <a:lnTo>
                  <a:pt x="2790825" y="212903"/>
                </a:lnTo>
                <a:lnTo>
                  <a:pt x="2819400" y="203378"/>
                </a:lnTo>
                <a:cubicBezTo>
                  <a:pt x="2854138" y="99165"/>
                  <a:pt x="2795952" y="254230"/>
                  <a:pt x="2857500" y="155753"/>
                </a:cubicBezTo>
                <a:cubicBezTo>
                  <a:pt x="2868143" y="138725"/>
                  <a:pt x="2862351" y="112802"/>
                  <a:pt x="2876550" y="98603"/>
                </a:cubicBezTo>
                <a:cubicBezTo>
                  <a:pt x="2886075" y="89078"/>
                  <a:pt x="2896501" y="80376"/>
                  <a:pt x="2905125" y="70028"/>
                </a:cubicBezTo>
                <a:cubicBezTo>
                  <a:pt x="2912454" y="61234"/>
                  <a:pt x="2914467" y="47520"/>
                  <a:pt x="2924175" y="41453"/>
                </a:cubicBezTo>
                <a:cubicBezTo>
                  <a:pt x="2941203" y="30810"/>
                  <a:pt x="2962275" y="28753"/>
                  <a:pt x="2981325" y="22403"/>
                </a:cubicBezTo>
                <a:lnTo>
                  <a:pt x="3009900" y="12878"/>
                </a:lnTo>
                <a:cubicBezTo>
                  <a:pt x="3074620" y="-8695"/>
                  <a:pt x="3028435" y="3353"/>
                  <a:pt x="3152775" y="3353"/>
                </a:cubicBezTo>
              </a:path>
            </a:pathLst>
          </a:cu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029199" y="118675"/>
            <a:ext cx="3590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GH zero flow on 7/29/2015 @16:00: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2.79ft – 0.86ft = 1.93ft.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86600" y="6172200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Photo: 7/29/2015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673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 smtClean="0"/>
              <a:t>Maintenance Needs	:</a:t>
            </a:r>
            <a:br>
              <a:rPr lang="en-US" u="sng" dirty="0" smtClean="0"/>
            </a:br>
            <a:r>
              <a:rPr lang="en-US" u="sng" dirty="0" smtClean="0">
                <a:solidFill>
                  <a:srgbClr val="FF0000"/>
                </a:solidFill>
              </a:rPr>
              <a:t>Updated 8/2/2015</a:t>
            </a:r>
            <a:endParaRPr lang="en-US" u="sng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 N COAX converter -&gt; type N Yagi directional  antennae.</a:t>
            </a:r>
          </a:p>
          <a:p>
            <a:r>
              <a:rPr lang="en-US" dirty="0" smtClean="0"/>
              <a:t>Silicon old holes in </a:t>
            </a:r>
            <a:r>
              <a:rPr lang="en-US" dirty="0" err="1"/>
              <a:t>d</a:t>
            </a:r>
            <a:r>
              <a:rPr lang="en-US" dirty="0" err="1" smtClean="0"/>
              <a:t>atalogger</a:t>
            </a:r>
            <a:r>
              <a:rPr lang="en-US" dirty="0" smtClean="0"/>
              <a:t> enclosure</a:t>
            </a:r>
          </a:p>
          <a:p>
            <a:r>
              <a:rPr lang="en-US" dirty="0" smtClean="0"/>
              <a:t>DTS-12 Turbidity sensor swap (scheduled Aug. 2015).</a:t>
            </a:r>
          </a:p>
          <a:p>
            <a:r>
              <a:rPr lang="en-US" dirty="0" smtClean="0"/>
              <a:t>Tighten Staff Plate steel channel bolts.</a:t>
            </a:r>
          </a:p>
          <a:p>
            <a:r>
              <a:rPr lang="en-US" dirty="0" smtClean="0"/>
              <a:t>Level survey.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983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1295400"/>
            <a:ext cx="45652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Real-time </a:t>
            </a:r>
            <a:r>
              <a:rPr lang="en-US" u="sng" dirty="0"/>
              <a:t>data access</a:t>
            </a:r>
            <a:r>
              <a:rPr lang="en-US" u="sng" dirty="0" smtClean="0"/>
              <a:t>:</a:t>
            </a:r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cdec.water.ca.gov/queryQuick.html</a:t>
            </a:r>
            <a:endParaRPr lang="en-US" dirty="0" smtClean="0"/>
          </a:p>
          <a:p>
            <a:r>
              <a:rPr lang="en-US" dirty="0" smtClean="0"/>
              <a:t>Site Code: TUM (includes snow-shed variables)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8575" y="3276600"/>
            <a:ext cx="9067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Archived </a:t>
            </a:r>
            <a:r>
              <a:rPr lang="en-US" u="sng" dirty="0"/>
              <a:t>data access</a:t>
            </a:r>
            <a:r>
              <a:rPr lang="en-US" u="sng" dirty="0" smtClean="0"/>
              <a:t>:</a:t>
            </a: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irma.nps.gov/aqwebportal/</a:t>
            </a:r>
            <a:endParaRPr lang="en-US" dirty="0" smtClean="0"/>
          </a:p>
          <a:p>
            <a:r>
              <a:rPr lang="en-US" i="1" dirty="0" smtClean="0"/>
              <a:t>Sierra Nevada Network&gt;Rivers Monitoring&gt;Tuolumne River At Tioga Road</a:t>
            </a:r>
          </a:p>
          <a:p>
            <a:r>
              <a:rPr lang="en-US" dirty="0" smtClean="0"/>
              <a:t>Currently available time series: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Discharge (daily mean flow): 10/1/2002 - 8/27/2014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Discharge (30min/15min): 30min(7/3/2008 – 10/10/2012); 15min (10/10/2012 – last </a:t>
            </a:r>
            <a:r>
              <a:rPr lang="en-US" dirty="0" err="1" smtClean="0"/>
              <a:t>dwnld</a:t>
            </a:r>
            <a:r>
              <a:rPr lang="en-US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Discharge – field visits : 8/28/2002 – 7/20/2015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Stage – field visits: 8/28/2002 – 7/29/2015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262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:\DCIM\153___07\IMG_646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42872"/>
            <a:ext cx="9144000" cy="513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/>
          <p:cNvCxnSpPr>
            <a:stCxn id="31" idx="2"/>
          </p:cNvCxnSpPr>
          <p:nvPr/>
        </p:nvCxnSpPr>
        <p:spPr>
          <a:xfrm>
            <a:off x="1828800" y="722531"/>
            <a:ext cx="3733800" cy="263026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52400" y="762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</a:t>
            </a:r>
            <a:r>
              <a:rPr lang="en-US" dirty="0" err="1" smtClean="0"/>
              <a:t>atalogger</a:t>
            </a:r>
            <a:r>
              <a:rPr lang="en-US" dirty="0" smtClean="0"/>
              <a:t> enclosure w/CR1000, install  </a:t>
            </a:r>
            <a:r>
              <a:rPr lang="en-US" dirty="0" smtClean="0"/>
              <a:t>10/10/2012 </a:t>
            </a:r>
            <a:r>
              <a:rPr lang="en-US" dirty="0" smtClean="0"/>
              <a:t>(under bridge)</a:t>
            </a:r>
            <a:endParaRPr lang="en-US" dirty="0"/>
          </a:p>
        </p:txBody>
      </p:sp>
      <p:sp>
        <p:nvSpPr>
          <p:cNvPr id="1025" name="TextBox 1024"/>
          <p:cNvSpPr txBox="1"/>
          <p:nvPr/>
        </p:nvSpPr>
        <p:spPr>
          <a:xfrm>
            <a:off x="15208" y="6260068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Photo: 7/17/2015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rot="21383896" flipV="1">
            <a:off x="2810519" y="5032215"/>
            <a:ext cx="27931" cy="68892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5366210">
            <a:off x="2093941" y="5096520"/>
            <a:ext cx="923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FLOW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581400" y="47625"/>
            <a:ext cx="579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orded </a:t>
            </a:r>
            <a:r>
              <a:rPr lang="en-US" dirty="0" err="1" smtClean="0"/>
              <a:t>Solinst</a:t>
            </a:r>
            <a:r>
              <a:rPr lang="en-US" dirty="0" smtClean="0"/>
              <a:t> (Silver model), black stilling tube, install 2002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CS450 P.T (tall metal stilling  tube), install 10/10/2012</a:t>
            </a:r>
          </a:p>
        </p:txBody>
      </p:sp>
      <p:cxnSp>
        <p:nvCxnSpPr>
          <p:cNvPr id="17" name="Straight Arrow Connector 16"/>
          <p:cNvCxnSpPr>
            <a:stCxn id="8" idx="2"/>
          </p:cNvCxnSpPr>
          <p:nvPr/>
        </p:nvCxnSpPr>
        <p:spPr>
          <a:xfrm flipH="1">
            <a:off x="6324600" y="970955"/>
            <a:ext cx="152400" cy="253424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668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:\DCIM\153___07\IMG_646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9072"/>
            <a:ext cx="9144000" cy="513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/>
          <p:cNvCxnSpPr>
            <a:stCxn id="31" idx="2"/>
          </p:cNvCxnSpPr>
          <p:nvPr/>
        </p:nvCxnSpPr>
        <p:spPr>
          <a:xfrm>
            <a:off x="1828800" y="999530"/>
            <a:ext cx="1752600" cy="128647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52400" y="76200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Staff </a:t>
            </a:r>
            <a:r>
              <a:rPr lang="en-US" dirty="0" smtClean="0"/>
              <a:t>plate, </a:t>
            </a:r>
            <a:r>
              <a:rPr lang="en-US" dirty="0" smtClean="0"/>
              <a:t>Install 2006 (USGS/SFPUC)</a:t>
            </a:r>
          </a:p>
          <a:p>
            <a:endParaRPr lang="en-US" dirty="0" smtClean="0"/>
          </a:p>
        </p:txBody>
      </p:sp>
      <p:sp>
        <p:nvSpPr>
          <p:cNvPr id="1025" name="TextBox 1024"/>
          <p:cNvSpPr txBox="1"/>
          <p:nvPr/>
        </p:nvSpPr>
        <p:spPr>
          <a:xfrm>
            <a:off x="7187147" y="6400800"/>
            <a:ext cx="1947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Photos: 7/30/2015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105400" y="1566178"/>
            <a:ext cx="990600" cy="224382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2"/>
          </p:cNvCxnSpPr>
          <p:nvPr/>
        </p:nvCxnSpPr>
        <p:spPr>
          <a:xfrm flipH="1">
            <a:off x="6629402" y="1389965"/>
            <a:ext cx="1301752" cy="402023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581400" y="47625"/>
            <a:ext cx="3048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orded </a:t>
            </a:r>
            <a:r>
              <a:rPr lang="en-US" dirty="0" err="1" smtClean="0"/>
              <a:t>Solinst</a:t>
            </a:r>
            <a:r>
              <a:rPr lang="en-US" dirty="0" smtClean="0"/>
              <a:t> (Silver model</a:t>
            </a:r>
            <a:r>
              <a:rPr lang="en-US" dirty="0"/>
              <a:t>) </a:t>
            </a:r>
            <a:r>
              <a:rPr lang="en-US" dirty="0" smtClean="0"/>
              <a:t>black stilling tube install 2002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CS450 P.T (tall metal stilling  tube) install 10/10/2012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50382" y="466635"/>
            <a:ext cx="23615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DTS-12 Turbidity</a:t>
            </a:r>
          </a:p>
          <a:p>
            <a:r>
              <a:rPr lang="en-US" dirty="0" smtClean="0"/>
              <a:t>Sensor (inside black</a:t>
            </a:r>
          </a:p>
          <a:p>
            <a:r>
              <a:rPr lang="en-US" dirty="0"/>
              <a:t>s</a:t>
            </a:r>
            <a:r>
              <a:rPr lang="en-US" dirty="0" smtClean="0"/>
              <a:t>olar shield - 4 in. pipe)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243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G:\DCIM\153___07\IMG_646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92" r="3334"/>
          <a:stretch/>
        </p:blipFill>
        <p:spPr bwMode="auto">
          <a:xfrm>
            <a:off x="0" y="1709547"/>
            <a:ext cx="4514850" cy="513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75" y="745867"/>
            <a:ext cx="1515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10W BP-Solar </a:t>
            </a:r>
          </a:p>
          <a:p>
            <a:r>
              <a:rPr lang="en-US" dirty="0" smtClean="0"/>
              <a:t>Solar Panel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52600" y="607367"/>
            <a:ext cx="24670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ft. RF antennae </a:t>
            </a:r>
          </a:p>
          <a:p>
            <a:r>
              <a:rPr lang="en-US" dirty="0" smtClean="0"/>
              <a:t>(to Tuolumne Meadows </a:t>
            </a:r>
          </a:p>
          <a:p>
            <a:r>
              <a:rPr lang="en-US" dirty="0" smtClean="0"/>
              <a:t>Snow Sensor)</a:t>
            </a:r>
            <a:endParaRPr lang="en-US" dirty="0"/>
          </a:p>
        </p:txBody>
      </p:sp>
      <p:cxnSp>
        <p:nvCxnSpPr>
          <p:cNvPr id="7" name="Straight Arrow Connector 6"/>
          <p:cNvCxnSpPr>
            <a:stCxn id="4" idx="2"/>
          </p:cNvCxnSpPr>
          <p:nvPr/>
        </p:nvCxnSpPr>
        <p:spPr>
          <a:xfrm flipH="1">
            <a:off x="685800" y="1392198"/>
            <a:ext cx="138454" cy="81760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170" idx="0"/>
          </p:cNvCxnSpPr>
          <p:nvPr/>
        </p:nvCxnSpPr>
        <p:spPr>
          <a:xfrm>
            <a:off x="2257425" y="1709547"/>
            <a:ext cx="0" cy="210045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48200" y="2661464"/>
            <a:ext cx="404149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u="sng" dirty="0" smtClean="0"/>
          </a:p>
          <a:p>
            <a:r>
              <a:rPr lang="en-US" u="sng" dirty="0" err="1" smtClean="0"/>
              <a:t>Datalogger</a:t>
            </a:r>
            <a:r>
              <a:rPr lang="en-US" u="sng" dirty="0" smtClean="0"/>
              <a:t> output to Snow Shed</a:t>
            </a:r>
          </a:p>
          <a:p>
            <a:r>
              <a:rPr lang="en-US" dirty="0" smtClean="0"/>
              <a:t>Sub </a:t>
            </a:r>
            <a:r>
              <a:rPr lang="en-US" dirty="0" err="1"/>
              <a:t>HandarArray</a:t>
            </a:r>
            <a:endParaRPr lang="en-US" dirty="0"/>
          </a:p>
          <a:p>
            <a:r>
              <a:rPr lang="en-US" dirty="0"/>
              <a:t>  sendCR1000data (1) = </a:t>
            </a:r>
            <a:r>
              <a:rPr lang="en-US" dirty="0" err="1"/>
              <a:t>BattV</a:t>
            </a:r>
            <a:endParaRPr lang="en-US" dirty="0"/>
          </a:p>
          <a:p>
            <a:r>
              <a:rPr lang="en-US" dirty="0"/>
              <a:t>  sendCR1000data (2) = Lvl_ft_2_corr</a:t>
            </a:r>
          </a:p>
          <a:p>
            <a:r>
              <a:rPr lang="en-US" dirty="0"/>
              <a:t>  sendCR1000data (3) = Temp_C_2</a:t>
            </a:r>
          </a:p>
          <a:p>
            <a:r>
              <a:rPr lang="en-US" dirty="0"/>
              <a:t>  sendCR1000data (4) = </a:t>
            </a:r>
            <a:r>
              <a:rPr lang="en-US" dirty="0" err="1"/>
              <a:t>MedianTurbidity</a:t>
            </a:r>
            <a:endParaRPr lang="en-US" dirty="0"/>
          </a:p>
          <a:p>
            <a:r>
              <a:rPr lang="en-US" dirty="0"/>
              <a:t>  sendCR1000data (5) = </a:t>
            </a:r>
            <a:r>
              <a:rPr lang="en-US" dirty="0" err="1" smtClean="0"/>
              <a:t>VarianceTurbidity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67250" y="1371600"/>
            <a:ext cx="34562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 smtClean="0"/>
              <a:t>Datalogger</a:t>
            </a:r>
            <a:r>
              <a:rPr lang="en-US" u="sng" dirty="0" smtClean="0"/>
              <a:t> program stored under:</a:t>
            </a:r>
          </a:p>
          <a:p>
            <a:r>
              <a:rPr lang="en-US" dirty="0" smtClean="0"/>
              <a:t>YOSE “U” drive&gt;…&gt;Aquarius Data &gt;</a:t>
            </a:r>
          </a:p>
          <a:p>
            <a:r>
              <a:rPr lang="en-US" dirty="0" smtClean="0"/>
              <a:t> Tuolumne </a:t>
            </a:r>
            <a:r>
              <a:rPr lang="en-US" dirty="0" err="1" smtClean="0"/>
              <a:t>River@Tioga</a:t>
            </a:r>
            <a:r>
              <a:rPr lang="en-US" dirty="0" smtClean="0"/>
              <a:t> Rd.&gt;</a:t>
            </a:r>
          </a:p>
          <a:p>
            <a:r>
              <a:rPr lang="en-US" dirty="0" err="1" smtClean="0"/>
              <a:t>Datalogger</a:t>
            </a:r>
            <a:r>
              <a:rPr lang="en-US" dirty="0" smtClean="0"/>
              <a:t> Programs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00600" y="5257800"/>
            <a:ext cx="42516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Offset to match Gage Height (Staff Plate)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PT#1:  -0.832 on 7/28/2015 (Backup Stage)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PT#2:  -0.827 on 7/28/2015 (Primary Stage)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921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G:\DCIM\153___07\IMG_646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92" r="3334"/>
          <a:stretch/>
        </p:blipFill>
        <p:spPr bwMode="auto">
          <a:xfrm>
            <a:off x="0" y="1709547"/>
            <a:ext cx="4514850" cy="513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>
            <a:stCxn id="12" idx="1"/>
          </p:cNvCxnSpPr>
          <p:nvPr/>
        </p:nvCxnSpPr>
        <p:spPr>
          <a:xfrm flipH="1" flipV="1">
            <a:off x="838200" y="2514600"/>
            <a:ext cx="3962400" cy="176441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G:\DCIM\153___07\IMG_646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25" r="36771" b="71800"/>
          <a:stretch/>
        </p:blipFill>
        <p:spPr bwMode="auto">
          <a:xfrm>
            <a:off x="4800600" y="1773251"/>
            <a:ext cx="3985664" cy="501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>
            <a:off x="6477000" y="1676400"/>
            <a:ext cx="140768" cy="270281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381000"/>
            <a:ext cx="49237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90° conduit connector – USB download </a:t>
            </a:r>
          </a:p>
          <a:p>
            <a:r>
              <a:rPr lang="en-US" dirty="0"/>
              <a:t>c</a:t>
            </a:r>
            <a:r>
              <a:rPr lang="en-US" dirty="0" smtClean="0"/>
              <a:t>able (access via screw panel).</a:t>
            </a:r>
          </a:p>
          <a:p>
            <a:r>
              <a:rPr lang="en-US" dirty="0" smtClean="0"/>
              <a:t>Need </a:t>
            </a:r>
            <a:r>
              <a:rPr lang="en-US" dirty="0"/>
              <a:t>P</a:t>
            </a:r>
            <a:r>
              <a:rPr lang="en-US" dirty="0" smtClean="0"/>
              <a:t>hillips screw driver. </a:t>
            </a:r>
          </a:p>
          <a:p>
            <a:r>
              <a:rPr lang="en-US" dirty="0" smtClean="0"/>
              <a:t>Installed 7/30/2015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0285" y="76200"/>
            <a:ext cx="502278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Bridge-top download: Need to install Serial-&gt;</a:t>
            </a:r>
          </a:p>
          <a:p>
            <a:r>
              <a:rPr lang="en-US" dirty="0" smtClean="0"/>
              <a:t>USB converter driver by direct connection to </a:t>
            </a:r>
          </a:p>
          <a:p>
            <a:r>
              <a:rPr lang="en-US" dirty="0"/>
              <a:t>c</a:t>
            </a:r>
            <a:r>
              <a:rPr lang="en-US" dirty="0" smtClean="0"/>
              <a:t>onverter </a:t>
            </a:r>
            <a:r>
              <a:rPr lang="en-US" dirty="0" smtClean="0"/>
              <a:t>with “USB/Serial Bus”(2 ft. USB cable).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7/31/2015-Dell Rugged Latitude 5404 </a:t>
            </a:r>
            <a:r>
              <a:rPr lang="en-US" dirty="0" err="1" smtClean="0">
                <a:solidFill>
                  <a:srgbClr val="FF0000"/>
                </a:solidFill>
              </a:rPr>
              <a:t>dwnld</a:t>
            </a:r>
            <a:r>
              <a:rPr lang="en-US" dirty="0" smtClean="0">
                <a:solidFill>
                  <a:srgbClr val="FF0000"/>
                </a:solidFill>
              </a:rPr>
              <a:t> works,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Dell Field Tablet (USGS) </a:t>
            </a:r>
            <a:r>
              <a:rPr lang="en-US" dirty="0" err="1" smtClean="0">
                <a:solidFill>
                  <a:srgbClr val="FF0000"/>
                </a:solidFill>
              </a:rPr>
              <a:t>dwnld</a:t>
            </a:r>
            <a:r>
              <a:rPr lang="en-US" dirty="0" smtClean="0">
                <a:solidFill>
                  <a:srgbClr val="FF0000"/>
                </a:solidFill>
              </a:rPr>
              <a:t> does not work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815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G:\DCIM\153___07\IMG_647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4" r="7187"/>
          <a:stretch/>
        </p:blipFill>
        <p:spPr bwMode="auto">
          <a:xfrm>
            <a:off x="4725631" y="3254771"/>
            <a:ext cx="3961169" cy="261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/>
          <p:cNvCxnSpPr>
            <a:stCxn id="31" idx="2"/>
            <a:endCxn id="2" idx="0"/>
          </p:cNvCxnSpPr>
          <p:nvPr/>
        </p:nvCxnSpPr>
        <p:spPr>
          <a:xfrm flipH="1">
            <a:off x="2319507" y="2702123"/>
            <a:ext cx="116596" cy="51961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9706" y="116800"/>
            <a:ext cx="46527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 smtClean="0"/>
              <a:t>Datalogger</a:t>
            </a:r>
            <a:r>
              <a:rPr lang="en-US" u="sng" dirty="0" smtClean="0"/>
              <a:t> enclosure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CR1000 </a:t>
            </a:r>
            <a:r>
              <a:rPr lang="en-US" dirty="0" err="1" smtClean="0"/>
              <a:t>Datalogger</a:t>
            </a:r>
            <a:r>
              <a:rPr lang="en-US" dirty="0" smtClean="0"/>
              <a:t> SN: 470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CS450-L PT 50ft cable-length SN:70010963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CS450-L PT 50ft cable-length </a:t>
            </a:r>
            <a:r>
              <a:rPr lang="en-US" dirty="0" smtClean="0"/>
              <a:t>SN:70010969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DTS-12 Turbidity Sensor ? cable-length SN: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CH100 12V Charge Regulator SN: 6667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Serial (RS232) -&gt; USB converter-&gt;35ft USB to</a:t>
            </a:r>
          </a:p>
          <a:p>
            <a:r>
              <a:rPr lang="en-US" dirty="0"/>
              <a:t>b</a:t>
            </a:r>
            <a:r>
              <a:rPr lang="en-US" dirty="0" smtClean="0"/>
              <a:t>ridge-top </a:t>
            </a:r>
            <a:r>
              <a:rPr lang="en-US" dirty="0" smtClean="0"/>
              <a:t>railing conduit</a:t>
            </a:r>
          </a:p>
          <a:p>
            <a:r>
              <a:rPr lang="en-US" dirty="0" smtClean="0"/>
              <a:t>Install : 10/10/2012</a:t>
            </a:r>
            <a:endParaRPr lang="en-US" dirty="0"/>
          </a:p>
        </p:txBody>
      </p:sp>
      <p:sp>
        <p:nvSpPr>
          <p:cNvPr id="1025" name="TextBox 1024"/>
          <p:cNvSpPr txBox="1"/>
          <p:nvPr/>
        </p:nvSpPr>
        <p:spPr>
          <a:xfrm>
            <a:off x="7229290" y="6324600"/>
            <a:ext cx="1947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Photos: 7/30/2015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16" idx="2"/>
            <a:endCxn id="4099" idx="0"/>
          </p:cNvCxnSpPr>
          <p:nvPr/>
        </p:nvCxnSpPr>
        <p:spPr>
          <a:xfrm flipH="1">
            <a:off x="6706216" y="2145625"/>
            <a:ext cx="208934" cy="110914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762500" y="114300"/>
            <a:ext cx="43053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Pelican Case(1620 case)</a:t>
            </a:r>
            <a:r>
              <a:rPr lang="en-US" u="sng" dirty="0"/>
              <a:t> </a:t>
            </a:r>
            <a:r>
              <a:rPr lang="en-US" dirty="0" smtClean="0"/>
              <a:t>installed 2002?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Waterlog Series H-424-MS Wireless SDI-12 RF </a:t>
            </a:r>
            <a:r>
              <a:rPr lang="en-US" dirty="0" err="1" smtClean="0"/>
              <a:t>Tranceiver</a:t>
            </a:r>
            <a:r>
              <a:rPr lang="en-US" dirty="0" smtClean="0"/>
              <a:t> (radio)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Werker</a:t>
            </a:r>
            <a:r>
              <a:rPr lang="en-US" dirty="0" smtClean="0"/>
              <a:t> 12V 100Ah AGM Sealed-No-Spill Battery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Sunsaver</a:t>
            </a:r>
            <a:r>
              <a:rPr lang="en-US" dirty="0" smtClean="0"/>
              <a:t> 6 12V, 10A, Solar Controller SS-6-12V</a:t>
            </a:r>
            <a:endParaRPr lang="en-US" dirty="0"/>
          </a:p>
        </p:txBody>
      </p:sp>
      <p:pic>
        <p:nvPicPr>
          <p:cNvPr id="2" name="Picture 2" descr="G:\DCIM\153___07\IMG_646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7" r="10782"/>
          <a:stretch/>
        </p:blipFill>
        <p:spPr bwMode="auto">
          <a:xfrm>
            <a:off x="381000" y="3221736"/>
            <a:ext cx="3877013" cy="272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182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G:\DCIM\153___07\IMG_648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91"/>
          <a:stretch/>
        </p:blipFill>
        <p:spPr bwMode="auto">
          <a:xfrm>
            <a:off x="4043" y="2247900"/>
            <a:ext cx="9144000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/>
          <p:cNvCxnSpPr>
            <a:stCxn id="31" idx="2"/>
          </p:cNvCxnSpPr>
          <p:nvPr/>
        </p:nvCxnSpPr>
        <p:spPr>
          <a:xfrm flipH="1">
            <a:off x="2319507" y="2148125"/>
            <a:ext cx="116596" cy="107361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9706" y="116800"/>
            <a:ext cx="46527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 smtClean="0"/>
              <a:t>Datalogger</a:t>
            </a:r>
            <a:r>
              <a:rPr lang="en-US" u="sng" dirty="0" smtClean="0"/>
              <a:t> enclosure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CR1000 </a:t>
            </a:r>
            <a:r>
              <a:rPr lang="en-US" dirty="0" err="1" smtClean="0"/>
              <a:t>Datalogger</a:t>
            </a:r>
            <a:r>
              <a:rPr lang="en-US" dirty="0" smtClean="0"/>
              <a:t> SN: 470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CS450-L PT 50ft cable-length SN:70010963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CS450-L PT 50ft cable-length </a:t>
            </a:r>
            <a:r>
              <a:rPr lang="en-US" dirty="0" smtClean="0"/>
              <a:t>SN:70010969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DTS-12 Turbidity Sensor ? cable-length SN: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CH100 12V Charge Regulator SN: 6667</a:t>
            </a:r>
          </a:p>
          <a:p>
            <a:r>
              <a:rPr lang="en-US" dirty="0" smtClean="0"/>
              <a:t>Install : 10/10/2012</a:t>
            </a:r>
            <a:endParaRPr lang="en-US" dirty="0"/>
          </a:p>
        </p:txBody>
      </p:sp>
      <p:sp>
        <p:nvSpPr>
          <p:cNvPr id="1025" name="TextBox 1024"/>
          <p:cNvSpPr txBox="1"/>
          <p:nvPr/>
        </p:nvSpPr>
        <p:spPr>
          <a:xfrm>
            <a:off x="7229290" y="6324600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Photo: 7/30/2015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16" idx="2"/>
          </p:cNvCxnSpPr>
          <p:nvPr/>
        </p:nvCxnSpPr>
        <p:spPr>
          <a:xfrm flipH="1">
            <a:off x="6706216" y="2145625"/>
            <a:ext cx="208934" cy="110914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762500" y="114300"/>
            <a:ext cx="43053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Pelican Case(1620 case)</a:t>
            </a:r>
            <a:r>
              <a:rPr lang="en-US" u="sng" dirty="0"/>
              <a:t> </a:t>
            </a:r>
            <a:r>
              <a:rPr lang="en-US" dirty="0" smtClean="0"/>
              <a:t>installed 2002?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Waterlog Series H-424-MS Wireless SDI-12 RF </a:t>
            </a:r>
            <a:r>
              <a:rPr lang="en-US" dirty="0" err="1" smtClean="0"/>
              <a:t>Tranceiver</a:t>
            </a:r>
            <a:r>
              <a:rPr lang="en-US" dirty="0" smtClean="0"/>
              <a:t> (radio)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Werker</a:t>
            </a:r>
            <a:r>
              <a:rPr lang="en-US" dirty="0" smtClean="0"/>
              <a:t> 12V 100Ah AGM Sealed-No-Spill Battery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Sunsaver</a:t>
            </a:r>
            <a:r>
              <a:rPr lang="en-US" dirty="0" smtClean="0"/>
              <a:t> 6 12V, 10A, Solar Controller SS-6-12V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492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G:\DCIM\153___07\IMG_647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29"/>
          <a:stretch/>
        </p:blipFill>
        <p:spPr bwMode="auto">
          <a:xfrm>
            <a:off x="0" y="-9525"/>
            <a:ext cx="3396477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G:\DCIM\153___07\IMG_647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002" y="9525"/>
            <a:ext cx="2537265" cy="451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G:\DCIM\153___07\IMG_647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88536"/>
            <a:ext cx="4572000" cy="256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G:\DCIM\153___07\IMG_6480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83" b="21528"/>
          <a:stretch/>
        </p:blipFill>
        <p:spPr bwMode="auto">
          <a:xfrm>
            <a:off x="3962400" y="4600574"/>
            <a:ext cx="2066616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:\DCIM\153___07\IMG_648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24000"/>
            <a:ext cx="2949530" cy="524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76200" y="3581400"/>
            <a:ext cx="3524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Anchor system: Installed 7/29/2015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096000" y="152400"/>
            <a:ext cx="29495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3 x 3/8 in. SS wedge bolts w/SS hangers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1/8 in. zinc-coated steel cable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2 zinc-coated turnbuckles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1 SS hose clamp (around conduit)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7239000" y="1943712"/>
            <a:ext cx="804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Solinst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 smtClean="0">
                <a:solidFill>
                  <a:schemeClr val="bg1"/>
                </a:solidFill>
              </a:rPr>
              <a:t>able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977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972</TotalTime>
  <Words>621</Words>
  <Application>Microsoft Office PowerPoint</Application>
  <PresentationFormat>On-screen Show (4:3)</PresentationFormat>
  <Paragraphs>102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Maintenance Needs : Updated 8/2/2015</vt:lpstr>
    </vt:vector>
  </TitlesOfParts>
  <Company>Department of the Interior - National Park Service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Forrester, Harrison</dc:creator>
  <cp:lastModifiedBy>Forrester, Harrison</cp:lastModifiedBy>
  <cp:revision>45</cp:revision>
  <dcterms:created xsi:type="dcterms:W3CDTF">2015-07-02T19:21:52Z</dcterms:created>
  <dcterms:modified xsi:type="dcterms:W3CDTF">2015-08-03T02:23:42Z</dcterms:modified>
</cp:coreProperties>
</file>